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93" r:id="rId2"/>
    <p:sldId id="256" r:id="rId3"/>
    <p:sldId id="267" r:id="rId4"/>
    <p:sldId id="257" r:id="rId5"/>
    <p:sldId id="281" r:id="rId6"/>
    <p:sldId id="266" r:id="rId7"/>
    <p:sldId id="285" r:id="rId8"/>
    <p:sldId id="288" r:id="rId9"/>
    <p:sldId id="289" r:id="rId10"/>
    <p:sldId id="292" r:id="rId11"/>
    <p:sldId id="291" r:id="rId12"/>
    <p:sldId id="290" r:id="rId13"/>
    <p:sldId id="294" r:id="rId14"/>
    <p:sldId id="287" r:id="rId15"/>
    <p:sldId id="27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161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3/16/16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1994207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3/16/16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3729159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3/16/16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166981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3/16/16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1612445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3/16/16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3856826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E80666-FB37-4B36-9149-507F3B0178E3}" type="datetimeFigureOut">
              <a:rPr lang="en-US" smtClean="0"/>
              <a:pPr/>
              <a:t>3/16/16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2441777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E80666-FB37-4B36-9149-507F3B0178E3}" type="datetimeFigureOut">
              <a:rPr lang="en-US" smtClean="0"/>
              <a:pPr/>
              <a:t>3/16/16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2708150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E80666-FB37-4B36-9149-507F3B0178E3}" type="datetimeFigureOut">
              <a:rPr lang="en-US" smtClean="0"/>
              <a:pPr/>
              <a:t>3/16/16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4231076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3/16/16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1015216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3/16/16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23524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3/16/16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val="33546494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80666-FB37-4B36-9149-507F3B0178E3}" type="datetimeFigureOut">
              <a:rPr lang="en-US" smtClean="0"/>
              <a:pPr/>
              <a:t>3/16/16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63A33-8271-4DD0-9C48-789913D7C115}" type="slidenum">
              <a:rPr lang="en-US" smtClean="0"/>
              <a:pPr/>
              <a:t>‹#›</a:t>
            </a:fld>
            <a:endParaRPr lang="en-US" dirty="0"/>
          </a:p>
        </p:txBody>
      </p:sp>
    </p:spTree>
    <p:extLst>
      <p:ext uri="{BB962C8B-B14F-4D97-AF65-F5344CB8AC3E}">
        <p14:creationId xmlns:p14="http://schemas.microsoft.com/office/powerpoint/2010/main" val="2540326237"/>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24409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875" y="374637"/>
            <a:ext cx="8347955" cy="5632310"/>
          </a:xfrm>
          <a:prstGeom prst="rect">
            <a:avLst/>
          </a:prstGeom>
          <a:noFill/>
        </p:spPr>
        <p:txBody>
          <a:bodyPr wrap="square" rtlCol="0">
            <a:spAutoFit/>
          </a:bodyPr>
          <a:lstStyle/>
          <a:p>
            <a:r>
              <a:rPr lang="en-US" sz="2400" dirty="0" smtClean="0"/>
              <a:t>[</a:t>
            </a:r>
            <a:r>
              <a:rPr lang="en-US" sz="2400" b="1" dirty="0" smtClean="0"/>
              <a:t>Topic Sentence</a:t>
            </a:r>
            <a:r>
              <a:rPr lang="en-US" sz="2400" dirty="0" smtClean="0"/>
              <a:t>] Though cell phones have many valuable and valid uses, they are, nevertheless, disruptive.  </a:t>
            </a:r>
            <a:r>
              <a:rPr lang="en-US" sz="2400" b="1" dirty="0" smtClean="0"/>
              <a:t>[Transition] </a:t>
            </a:r>
            <a:r>
              <a:rPr lang="en-US" sz="2400" dirty="0" smtClean="0"/>
              <a:t>Various authors have commented on this very dilemma. </a:t>
            </a:r>
            <a:r>
              <a:rPr lang="en-US" sz="2400" b="1" dirty="0" smtClean="0"/>
              <a:t>[Introduce Source] </a:t>
            </a:r>
            <a:r>
              <a:rPr lang="en-US" sz="2400" dirty="0" smtClean="0"/>
              <a:t>Paul Goldberger in his essay “Disconnected Urbanism” </a:t>
            </a:r>
            <a:r>
              <a:rPr lang="en-US" sz="2400" b="1" dirty="0" smtClean="0">
                <a:solidFill>
                  <a:srgbClr val="FF0000"/>
                </a:solidFill>
              </a:rPr>
              <a:t>[Context] </a:t>
            </a:r>
            <a:r>
              <a:rPr lang="en-US" sz="2400" dirty="0" smtClean="0">
                <a:solidFill>
                  <a:srgbClr val="FF0000"/>
                </a:solidFill>
              </a:rPr>
              <a:t>laments that cell phones have moved into places where they don’t belong.  </a:t>
            </a:r>
            <a:r>
              <a:rPr lang="en-US" sz="2400" b="1" dirty="0" smtClean="0">
                <a:solidFill>
                  <a:srgbClr val="FFFFFF"/>
                </a:solidFill>
              </a:rPr>
              <a:t>[Example/Support] </a:t>
            </a:r>
            <a:r>
              <a:rPr lang="en-US" sz="2400" dirty="0" smtClean="0">
                <a:solidFill>
                  <a:srgbClr val="FFFFFF"/>
                </a:solidFill>
              </a:rPr>
              <a:t>He writes, “When you are in a forest, you want to experience its woodsiness; when you are on the beach, you want to feel connected to sand and surf” (236). </a:t>
            </a:r>
            <a:r>
              <a:rPr lang="en-US" sz="2400" dirty="0">
                <a:solidFill>
                  <a:srgbClr val="FFFFFF"/>
                </a:solidFill>
              </a:rPr>
              <a:t> </a:t>
            </a:r>
            <a:r>
              <a:rPr lang="en-US" sz="2400" b="1" dirty="0" smtClean="0">
                <a:solidFill>
                  <a:srgbClr val="FFFFFF"/>
                </a:solidFill>
              </a:rPr>
              <a:t>[Discussion] </a:t>
            </a:r>
            <a:r>
              <a:rPr lang="en-US" sz="2400" dirty="0" smtClean="0">
                <a:solidFill>
                  <a:srgbClr val="FFFFFF"/>
                </a:solidFill>
              </a:rPr>
              <a:t>The problem is that we do not experience those very wonderful moments because technology has permeated every aspect of our existence.  We cannot bother to take time to enjoy the place we occupy at the moment without being connected to the virtual world at the same time.  As a result, we disrupt our own opportunities to enjoy our surroundings.</a:t>
            </a:r>
            <a:endParaRPr lang="en-US" sz="2400" dirty="0">
              <a:solidFill>
                <a:srgbClr val="FFFFFF"/>
              </a:solidFill>
            </a:endParaRPr>
          </a:p>
        </p:txBody>
      </p:sp>
    </p:spTree>
    <p:extLst>
      <p:ext uri="{BB962C8B-B14F-4D97-AF65-F5344CB8AC3E}">
        <p14:creationId xmlns:p14="http://schemas.microsoft.com/office/powerpoint/2010/main" val="70797161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875" y="374637"/>
            <a:ext cx="8347955" cy="5632310"/>
          </a:xfrm>
          <a:prstGeom prst="rect">
            <a:avLst/>
          </a:prstGeom>
          <a:noFill/>
        </p:spPr>
        <p:txBody>
          <a:bodyPr wrap="square" rtlCol="0">
            <a:spAutoFit/>
          </a:bodyPr>
          <a:lstStyle/>
          <a:p>
            <a:r>
              <a:rPr lang="en-US" sz="2400" dirty="0" smtClean="0"/>
              <a:t>[</a:t>
            </a:r>
            <a:r>
              <a:rPr lang="en-US" sz="2400" b="1" dirty="0" smtClean="0"/>
              <a:t>Topic Sentence</a:t>
            </a:r>
            <a:r>
              <a:rPr lang="en-US" sz="2400" dirty="0" smtClean="0"/>
              <a:t>] Though cell phones have many valuable and valid uses, they are, nevertheless, disruptive.  </a:t>
            </a:r>
            <a:r>
              <a:rPr lang="en-US" sz="2400" b="1" dirty="0" smtClean="0"/>
              <a:t>[Transition] </a:t>
            </a:r>
            <a:r>
              <a:rPr lang="en-US" sz="2400" dirty="0" smtClean="0"/>
              <a:t>Various authors have commented on this very dilemma. </a:t>
            </a:r>
            <a:r>
              <a:rPr lang="en-US" sz="2400" b="1" dirty="0" smtClean="0"/>
              <a:t>[Introduce Source] </a:t>
            </a:r>
            <a:r>
              <a:rPr lang="en-US" sz="2400" dirty="0" smtClean="0"/>
              <a:t>Paul Goldberger in his essay “Disconnected Urbanism” </a:t>
            </a:r>
            <a:r>
              <a:rPr lang="en-US" sz="2400" b="1" dirty="0" smtClean="0"/>
              <a:t>[Context] </a:t>
            </a:r>
            <a:r>
              <a:rPr lang="en-US" sz="2400" dirty="0" smtClean="0"/>
              <a:t>laments that cell phones have moved into places where they don’t belong.  </a:t>
            </a:r>
            <a:r>
              <a:rPr lang="en-US" sz="2400" b="1" dirty="0" smtClean="0">
                <a:solidFill>
                  <a:srgbClr val="FF0000"/>
                </a:solidFill>
              </a:rPr>
              <a:t>[Example/Support] </a:t>
            </a:r>
            <a:r>
              <a:rPr lang="en-US" sz="2400" dirty="0" smtClean="0">
                <a:solidFill>
                  <a:srgbClr val="FF0000"/>
                </a:solidFill>
              </a:rPr>
              <a:t>He writes, “When you are in a forest, you want to experience its woodsiness; when you are on the beach, you want to feel connected to sand and surf” (236). </a:t>
            </a:r>
            <a:r>
              <a:rPr lang="en-US" sz="2400" dirty="0">
                <a:solidFill>
                  <a:srgbClr val="FF0000"/>
                </a:solidFill>
              </a:rPr>
              <a:t> </a:t>
            </a:r>
            <a:r>
              <a:rPr lang="en-US" sz="2400" b="1" dirty="0" smtClean="0">
                <a:solidFill>
                  <a:srgbClr val="FFFFFF"/>
                </a:solidFill>
              </a:rPr>
              <a:t>[Discussion] </a:t>
            </a:r>
            <a:r>
              <a:rPr lang="en-US" sz="2400" dirty="0" smtClean="0">
                <a:solidFill>
                  <a:srgbClr val="FFFFFF"/>
                </a:solidFill>
              </a:rPr>
              <a:t>The problem is that we do not experience those very wonderful moments because technology has permeated every aspect of our existence.  We cannot bother to take time to enjoy the place we occupy at the moment without being connected to the virtual world at the same time.  As a result, we disrupt our own opportunities to enjoy our surroundings.</a:t>
            </a:r>
            <a:endParaRPr lang="en-US" sz="2400" dirty="0">
              <a:solidFill>
                <a:srgbClr val="FFFFFF"/>
              </a:solidFill>
            </a:endParaRPr>
          </a:p>
        </p:txBody>
      </p:sp>
    </p:spTree>
    <p:extLst>
      <p:ext uri="{BB962C8B-B14F-4D97-AF65-F5344CB8AC3E}">
        <p14:creationId xmlns:p14="http://schemas.microsoft.com/office/powerpoint/2010/main" val="11901520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875" y="374637"/>
            <a:ext cx="8347955" cy="5632310"/>
          </a:xfrm>
          <a:prstGeom prst="rect">
            <a:avLst/>
          </a:prstGeom>
          <a:noFill/>
        </p:spPr>
        <p:txBody>
          <a:bodyPr wrap="square" rtlCol="0">
            <a:spAutoFit/>
          </a:bodyPr>
          <a:lstStyle/>
          <a:p>
            <a:r>
              <a:rPr lang="en-US" sz="2400" dirty="0" smtClean="0"/>
              <a:t>[</a:t>
            </a:r>
            <a:r>
              <a:rPr lang="en-US" sz="2400" b="1" dirty="0" smtClean="0"/>
              <a:t>Topic Sentence</a:t>
            </a:r>
            <a:r>
              <a:rPr lang="en-US" sz="2400" dirty="0" smtClean="0"/>
              <a:t>] Though cell phones have many valuable and valid uses, they are, nevertheless, disruptive.  </a:t>
            </a:r>
            <a:r>
              <a:rPr lang="en-US" sz="2400" b="1" dirty="0" smtClean="0"/>
              <a:t>[Transition] </a:t>
            </a:r>
            <a:r>
              <a:rPr lang="en-US" sz="2400" dirty="0" smtClean="0"/>
              <a:t>Various authors have commented on this very dilemma. </a:t>
            </a:r>
            <a:r>
              <a:rPr lang="en-US" sz="2400" b="1" dirty="0" smtClean="0"/>
              <a:t>[Introduce Source] </a:t>
            </a:r>
            <a:r>
              <a:rPr lang="en-US" sz="2400" dirty="0" smtClean="0"/>
              <a:t>Paul Goldberger in his essay “Disconnected Urbanism” </a:t>
            </a:r>
            <a:r>
              <a:rPr lang="en-US" sz="2400" b="1" dirty="0" smtClean="0"/>
              <a:t>[Context] </a:t>
            </a:r>
            <a:r>
              <a:rPr lang="en-US" sz="2400" dirty="0" smtClean="0"/>
              <a:t>laments that cell phones have moved into places where they don’t belong.  </a:t>
            </a:r>
            <a:r>
              <a:rPr lang="en-US" sz="2400" b="1" dirty="0" smtClean="0"/>
              <a:t>[Example/Support] </a:t>
            </a:r>
            <a:r>
              <a:rPr lang="en-US" sz="2400" dirty="0" smtClean="0"/>
              <a:t>He writes, “When you are in a forest, you want to experience its woodsiness; when you are on the beach, you want to feel connected to sand and surf” (236). </a:t>
            </a:r>
            <a:r>
              <a:rPr lang="en-US" sz="2400" dirty="0"/>
              <a:t> </a:t>
            </a:r>
            <a:r>
              <a:rPr lang="en-US" sz="2400" b="1" dirty="0" smtClean="0">
                <a:solidFill>
                  <a:srgbClr val="FF0000"/>
                </a:solidFill>
              </a:rPr>
              <a:t>[Discussion] </a:t>
            </a:r>
            <a:r>
              <a:rPr lang="en-US" sz="2400" dirty="0" smtClean="0">
                <a:solidFill>
                  <a:srgbClr val="FF0000"/>
                </a:solidFill>
              </a:rPr>
              <a:t>The problem is that we do not experience those very wonderful moments because technology has permeated every aspect of our existence.  We cannot bother to take time to enjoy the place we occupy at the moment without being connected to the virtual world at the same time.  As a result, we disrupt our own opportunities to enjoy our surroundings.</a:t>
            </a:r>
            <a:endParaRPr lang="en-US" sz="2400" dirty="0">
              <a:solidFill>
                <a:srgbClr val="FF0000"/>
              </a:solidFill>
            </a:endParaRPr>
          </a:p>
        </p:txBody>
      </p:sp>
    </p:spTree>
    <p:extLst>
      <p:ext uri="{BB962C8B-B14F-4D97-AF65-F5344CB8AC3E}">
        <p14:creationId xmlns:p14="http://schemas.microsoft.com/office/powerpoint/2010/main" val="26028037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875" y="374637"/>
            <a:ext cx="8347955" cy="5632310"/>
          </a:xfrm>
          <a:prstGeom prst="rect">
            <a:avLst/>
          </a:prstGeom>
          <a:noFill/>
        </p:spPr>
        <p:txBody>
          <a:bodyPr wrap="square" rtlCol="0">
            <a:spAutoFit/>
          </a:bodyPr>
          <a:lstStyle/>
          <a:p>
            <a:r>
              <a:rPr lang="en-US" sz="2400" dirty="0" smtClean="0">
                <a:solidFill>
                  <a:srgbClr val="FF0000"/>
                </a:solidFill>
              </a:rPr>
              <a:t>[</a:t>
            </a:r>
            <a:r>
              <a:rPr lang="en-US" sz="2400" b="1" dirty="0" smtClean="0">
                <a:solidFill>
                  <a:srgbClr val="FF0000"/>
                </a:solidFill>
              </a:rPr>
              <a:t>Topic Sentence</a:t>
            </a:r>
            <a:r>
              <a:rPr lang="en-US" sz="2400" dirty="0" smtClean="0">
                <a:solidFill>
                  <a:srgbClr val="FF0000"/>
                </a:solidFill>
              </a:rPr>
              <a:t>] </a:t>
            </a:r>
            <a:r>
              <a:rPr lang="en-US" sz="2400" dirty="0" smtClean="0"/>
              <a:t>Though cell phones have many valuable and valid uses, they are, nevertheless, disruptive.  </a:t>
            </a:r>
            <a:r>
              <a:rPr lang="en-US" sz="2400" b="1" dirty="0" smtClean="0">
                <a:solidFill>
                  <a:srgbClr val="FF0000"/>
                </a:solidFill>
              </a:rPr>
              <a:t>[Transition] </a:t>
            </a:r>
            <a:r>
              <a:rPr lang="en-US" sz="2400" dirty="0" smtClean="0"/>
              <a:t>Various authors have commented on this very dilemma. </a:t>
            </a:r>
            <a:r>
              <a:rPr lang="en-US" sz="2400" b="1" dirty="0" smtClean="0">
                <a:solidFill>
                  <a:srgbClr val="FF0000"/>
                </a:solidFill>
              </a:rPr>
              <a:t>[Introduce Source] </a:t>
            </a:r>
            <a:r>
              <a:rPr lang="en-US" sz="2400" dirty="0" smtClean="0"/>
              <a:t>Paul Goldberger in his essay “Disconnected Urbanism” </a:t>
            </a:r>
            <a:r>
              <a:rPr lang="en-US" sz="2400" b="1" dirty="0" smtClean="0">
                <a:solidFill>
                  <a:srgbClr val="FF0000"/>
                </a:solidFill>
              </a:rPr>
              <a:t>[Context] </a:t>
            </a:r>
            <a:r>
              <a:rPr lang="en-US" sz="2400" dirty="0" smtClean="0"/>
              <a:t>laments that cell phones have moved into places where they don’t belong.  </a:t>
            </a:r>
            <a:r>
              <a:rPr lang="en-US" sz="2400" b="1" dirty="0" smtClean="0">
                <a:solidFill>
                  <a:srgbClr val="FF0000"/>
                </a:solidFill>
              </a:rPr>
              <a:t>[Example/Support] </a:t>
            </a:r>
            <a:r>
              <a:rPr lang="en-US" sz="2400" dirty="0" smtClean="0"/>
              <a:t>He writes, “When you are in a forest, you want to experience its woodsiness; when you are on the beach, you want to feel connected to sand and surf” (236). </a:t>
            </a:r>
            <a:r>
              <a:rPr lang="en-US" sz="2400" dirty="0"/>
              <a:t> </a:t>
            </a:r>
            <a:r>
              <a:rPr lang="en-US" sz="2400" b="1" dirty="0" smtClean="0">
                <a:solidFill>
                  <a:srgbClr val="FF0000"/>
                </a:solidFill>
              </a:rPr>
              <a:t>[Discussion] </a:t>
            </a:r>
            <a:r>
              <a:rPr lang="en-US" sz="2400" dirty="0" smtClean="0"/>
              <a:t>The problem is that we do not experience those very wonderful moments because technology has permeated every aspect of our existence.  We cannot bother to take time to enjoy the place we occupy at the moment without being connected to the virtual world at the same time.  As a result, we disrupt our own opportunities to enjoy our surroundings.</a:t>
            </a:r>
            <a:endParaRPr lang="en-US" sz="2400" dirty="0"/>
          </a:p>
        </p:txBody>
      </p:sp>
    </p:spTree>
    <p:extLst>
      <p:ext uri="{BB962C8B-B14F-4D97-AF65-F5344CB8AC3E}">
        <p14:creationId xmlns:p14="http://schemas.microsoft.com/office/powerpoint/2010/main" val="118244159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875" y="374637"/>
            <a:ext cx="8347955" cy="5632310"/>
          </a:xfrm>
          <a:prstGeom prst="rect">
            <a:avLst/>
          </a:prstGeom>
          <a:noFill/>
        </p:spPr>
        <p:txBody>
          <a:bodyPr wrap="square" rtlCol="0">
            <a:spAutoFit/>
          </a:bodyPr>
          <a:lstStyle/>
          <a:p>
            <a:pPr algn="ctr"/>
            <a:r>
              <a:rPr lang="en-US" sz="2400" dirty="0" smtClean="0"/>
              <a:t>	COMPLETED PARAGRAH</a:t>
            </a:r>
          </a:p>
          <a:p>
            <a:endParaRPr lang="en-US" sz="2400" dirty="0"/>
          </a:p>
          <a:p>
            <a:r>
              <a:rPr lang="en-US" sz="2400" dirty="0"/>
              <a:t>	</a:t>
            </a:r>
            <a:r>
              <a:rPr lang="en-US" sz="2400" dirty="0" smtClean="0"/>
              <a:t>Though </a:t>
            </a:r>
            <a:r>
              <a:rPr lang="en-US" sz="2400" dirty="0"/>
              <a:t>cell phones have many valuable and valid uses, they are, nevertheless, disruptive. </a:t>
            </a:r>
            <a:r>
              <a:rPr lang="en-US" sz="2400" dirty="0" smtClean="0"/>
              <a:t>Various </a:t>
            </a:r>
            <a:r>
              <a:rPr lang="en-US" sz="2400" dirty="0"/>
              <a:t>authors have commented on this very dilemma. </a:t>
            </a:r>
            <a:r>
              <a:rPr lang="en-US" sz="2400" dirty="0" smtClean="0"/>
              <a:t>Paul </a:t>
            </a:r>
            <a:r>
              <a:rPr lang="en-US" sz="2400" dirty="0"/>
              <a:t>Goldberger in his essay “Disconnected Urbanism” </a:t>
            </a:r>
            <a:r>
              <a:rPr lang="en-US" sz="2400" dirty="0" smtClean="0"/>
              <a:t>laments that </a:t>
            </a:r>
            <a:r>
              <a:rPr lang="en-US" sz="2400" dirty="0"/>
              <a:t>cell phones have moved into places where they don’t belong. </a:t>
            </a:r>
            <a:r>
              <a:rPr lang="en-US" sz="2400" dirty="0" smtClean="0"/>
              <a:t>He </a:t>
            </a:r>
            <a:r>
              <a:rPr lang="en-US" sz="2400" dirty="0"/>
              <a:t>writes, “When you are in a forest, you want to experience its woodsiness; when you are on the beach, you want to feel connected to sand and surf” (236). </a:t>
            </a:r>
            <a:r>
              <a:rPr lang="en-US" sz="2400" dirty="0" smtClean="0"/>
              <a:t>The </a:t>
            </a:r>
            <a:r>
              <a:rPr lang="en-US" sz="2400" dirty="0"/>
              <a:t>problem is that we do not experience those very wonderful moments because technology has permeated every aspect of our existence.  We cannot bother to take time to enjoy the place we occupy at the moment without being connected to the virtual world at the same time.  As a result, we disrupt our own opportunities to enjoy our surroundings.</a:t>
            </a:r>
          </a:p>
        </p:txBody>
      </p:sp>
    </p:spTree>
    <p:extLst>
      <p:ext uri="{BB962C8B-B14F-4D97-AF65-F5344CB8AC3E}">
        <p14:creationId xmlns:p14="http://schemas.microsoft.com/office/powerpoint/2010/main" val="28240550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0847"/>
            <a:ext cx="8229600" cy="896105"/>
          </a:xfrm>
        </p:spPr>
        <p:txBody>
          <a:bodyPr/>
          <a:lstStyle/>
          <a:p>
            <a:r>
              <a:rPr lang="en-US" dirty="0" smtClean="0"/>
              <a:t>In-Class Exercise</a:t>
            </a:r>
            <a:endParaRPr lang="en-US" dirty="0"/>
          </a:p>
        </p:txBody>
      </p:sp>
      <p:sp>
        <p:nvSpPr>
          <p:cNvPr id="3" name="Content Placeholder 2"/>
          <p:cNvSpPr>
            <a:spLocks noGrp="1"/>
          </p:cNvSpPr>
          <p:nvPr>
            <p:ph idx="1"/>
          </p:nvPr>
        </p:nvSpPr>
        <p:spPr>
          <a:xfrm>
            <a:off x="457200" y="1233714"/>
            <a:ext cx="8229600" cy="5116286"/>
          </a:xfrm>
        </p:spPr>
        <p:txBody>
          <a:bodyPr>
            <a:normAutofit fontScale="92500" lnSpcReduction="20000"/>
          </a:bodyPr>
          <a:lstStyle/>
          <a:p>
            <a:r>
              <a:rPr lang="en-US" dirty="0" smtClean="0"/>
              <a:t>To receive credit for this assignment, you must show me your paragraph by the end of class.</a:t>
            </a:r>
          </a:p>
          <a:p>
            <a:r>
              <a:rPr lang="en-US" dirty="0" smtClean="0"/>
              <a:t>Using </a:t>
            </a:r>
            <a:r>
              <a:rPr lang="en-US" dirty="0" smtClean="0"/>
              <a:t>both of </a:t>
            </a:r>
            <a:r>
              <a:rPr lang="en-US" dirty="0" smtClean="0"/>
              <a:t>the sources, choose </a:t>
            </a:r>
            <a:r>
              <a:rPr lang="en-US" dirty="0" smtClean="0"/>
              <a:t>one quote from each source. </a:t>
            </a:r>
            <a:endParaRPr lang="en-US" dirty="0" smtClean="0"/>
          </a:p>
          <a:p>
            <a:r>
              <a:rPr lang="en-US" dirty="0" smtClean="0"/>
              <a:t>Using the sample as your guide, write </a:t>
            </a:r>
            <a:r>
              <a:rPr lang="en-US" dirty="0" smtClean="0"/>
              <a:t>two paragraphs, each using the source </a:t>
            </a:r>
            <a:r>
              <a:rPr lang="en-US" dirty="0" smtClean="0"/>
              <a:t>and label the five components of a good paragraph:</a:t>
            </a:r>
          </a:p>
          <a:p>
            <a:pPr lvl="1"/>
            <a:r>
              <a:rPr lang="en-US" dirty="0" smtClean="0"/>
              <a:t>Topic sentence and </a:t>
            </a:r>
            <a:endParaRPr lang="en-US" dirty="0" smtClean="0"/>
          </a:p>
          <a:p>
            <a:pPr lvl="1"/>
            <a:r>
              <a:rPr lang="en-US" dirty="0" smtClean="0"/>
              <a:t>Transition</a:t>
            </a:r>
            <a:endParaRPr lang="en-US" dirty="0" smtClean="0"/>
          </a:p>
          <a:p>
            <a:pPr lvl="1"/>
            <a:r>
              <a:rPr lang="en-US" dirty="0" smtClean="0"/>
              <a:t>Context </a:t>
            </a:r>
            <a:r>
              <a:rPr lang="en-US" dirty="0" smtClean="0"/>
              <a:t>of source to the quote</a:t>
            </a:r>
          </a:p>
          <a:p>
            <a:pPr lvl="1"/>
            <a:r>
              <a:rPr lang="en-US" dirty="0" smtClean="0"/>
              <a:t>Introduction of the source and the quote</a:t>
            </a:r>
          </a:p>
          <a:p>
            <a:pPr lvl="1"/>
            <a:r>
              <a:rPr lang="en-US" dirty="0" smtClean="0"/>
              <a:t>Discussion of the importance of the quote.</a:t>
            </a:r>
            <a:endParaRPr lang="en-US" dirty="0"/>
          </a:p>
        </p:txBody>
      </p:sp>
    </p:spTree>
    <p:extLst>
      <p:ext uri="{BB962C8B-B14F-4D97-AF65-F5344CB8AC3E}">
        <p14:creationId xmlns:p14="http://schemas.microsoft.com/office/powerpoint/2010/main" val="18849736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Paragraph Components</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 name="Subtitle 1"/>
          <p:cNvSpPr>
            <a:spLocks noGrp="1"/>
          </p:cNvSpPr>
          <p:nvPr>
            <p:ph type="subTitle" idx="1"/>
          </p:nvPr>
        </p:nvSpPr>
        <p:spPr/>
        <p:txBody>
          <a:bodyPr/>
          <a:lstStyle/>
          <a:p>
            <a:r>
              <a:rPr lang="en-US" dirty="0" smtClean="0"/>
              <a:t>INTEGRATING </a:t>
            </a:r>
            <a:r>
              <a:rPr lang="en-US" smtClean="0"/>
              <a:t>SOURCES INTO </a:t>
            </a:r>
          </a:p>
          <a:p>
            <a:r>
              <a:rPr lang="en-US" smtClean="0"/>
              <a:t>YOUR </a:t>
            </a:r>
            <a:r>
              <a:rPr lang="en-US" dirty="0" smtClean="0"/>
              <a:t>WRITING</a:t>
            </a:r>
            <a:endParaRPr lang="en-US" dirty="0"/>
          </a:p>
        </p:txBody>
      </p:sp>
    </p:spTree>
    <p:extLst>
      <p:ext uri="{BB962C8B-B14F-4D97-AF65-F5344CB8AC3E}">
        <p14:creationId xmlns:p14="http://schemas.microsoft.com/office/powerpoint/2010/main" val="18534508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Five Key Elements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Topic Sentence</a:t>
            </a:r>
          </a:p>
          <a:p>
            <a:pPr marL="514350" indent="-514350">
              <a:buFont typeface="+mj-lt"/>
              <a:buAutoNum type="arabicPeriod"/>
            </a:pPr>
            <a:r>
              <a:rPr lang="en-US" dirty="0" smtClean="0"/>
              <a:t>Transition and Introduce source</a:t>
            </a:r>
          </a:p>
          <a:p>
            <a:pPr marL="514350" indent="-514350">
              <a:buFont typeface="+mj-lt"/>
              <a:buAutoNum type="arabicPeriod"/>
            </a:pPr>
            <a:r>
              <a:rPr lang="en-US" dirty="0" smtClean="0"/>
              <a:t>Context of example that is to follow</a:t>
            </a:r>
          </a:p>
          <a:p>
            <a:pPr marL="514350" indent="-514350">
              <a:buFont typeface="+mj-lt"/>
              <a:buAutoNum type="arabicPeriod"/>
            </a:pPr>
            <a:r>
              <a:rPr lang="en-US" dirty="0" smtClean="0"/>
              <a:t>Example/Support</a:t>
            </a:r>
          </a:p>
          <a:p>
            <a:pPr marL="514350" indent="-514350">
              <a:buFont typeface="+mj-lt"/>
              <a:buAutoNum type="arabicPeriod"/>
            </a:pPr>
            <a:r>
              <a:rPr lang="en-US" dirty="0" smtClean="0"/>
              <a:t>Discussion</a:t>
            </a:r>
            <a:endParaRPr lang="en-US" dirty="0"/>
          </a:p>
        </p:txBody>
      </p:sp>
    </p:spTree>
    <p:extLst>
      <p:ext uri="{BB962C8B-B14F-4D97-AF65-F5344CB8AC3E}">
        <p14:creationId xmlns:p14="http://schemas.microsoft.com/office/powerpoint/2010/main" val="11470682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3880" y="302335"/>
            <a:ext cx="5476254"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Five Key Elements</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Rectangle 4"/>
          <p:cNvSpPr/>
          <p:nvPr/>
        </p:nvSpPr>
        <p:spPr>
          <a:xfrm>
            <a:off x="793709" y="1257890"/>
            <a:ext cx="7741001" cy="4431983"/>
          </a:xfrm>
          <a:prstGeom prst="rect">
            <a:avLst/>
          </a:prstGeom>
        </p:spPr>
        <p:txBody>
          <a:bodyPr wrap="square">
            <a:spAutoFit/>
          </a:bodyPr>
          <a:lstStyle/>
          <a:p>
            <a:endParaRPr lang="en-US" sz="2400" b="1" dirty="0" smtClean="0">
              <a:solidFill>
                <a:schemeClr val="bg2">
                  <a:lumMod val="25000"/>
                </a:schemeClr>
              </a:solidFill>
            </a:endParaRPr>
          </a:p>
          <a:p>
            <a:pPr marL="457200" indent="-457200">
              <a:buAutoNum type="arabicPeriod"/>
            </a:pPr>
            <a:r>
              <a:rPr lang="en-US" sz="2400" b="1" dirty="0" smtClean="0">
                <a:solidFill>
                  <a:schemeClr val="bg2">
                    <a:lumMod val="25000"/>
                  </a:schemeClr>
                </a:solidFill>
              </a:rPr>
              <a:t>Topic Sentence</a:t>
            </a:r>
            <a:r>
              <a:rPr lang="en-US" sz="2400" dirty="0">
                <a:solidFill>
                  <a:schemeClr val="bg2">
                    <a:lumMod val="25000"/>
                  </a:schemeClr>
                </a:solidFill>
              </a:rPr>
              <a:t>.  </a:t>
            </a:r>
            <a:r>
              <a:rPr lang="en-US" sz="2400" dirty="0" smtClean="0">
                <a:solidFill>
                  <a:schemeClr val="bg2">
                    <a:lumMod val="25000"/>
                  </a:schemeClr>
                </a:solidFill>
              </a:rPr>
              <a:t/>
            </a:r>
            <a:br>
              <a:rPr lang="en-US" sz="2400" dirty="0" smtClean="0">
                <a:solidFill>
                  <a:schemeClr val="bg2">
                    <a:lumMod val="25000"/>
                  </a:schemeClr>
                </a:solidFill>
              </a:rPr>
            </a:br>
            <a:r>
              <a:rPr lang="en-US" sz="2400" dirty="0" smtClean="0">
                <a:solidFill>
                  <a:schemeClr val="bg2">
                    <a:lumMod val="25000"/>
                  </a:schemeClr>
                </a:solidFill>
              </a:rPr>
              <a:t>[</a:t>
            </a:r>
            <a:r>
              <a:rPr lang="en-US" sz="2400" i="1" dirty="0">
                <a:solidFill>
                  <a:schemeClr val="bg2">
                    <a:lumMod val="25000"/>
                  </a:schemeClr>
                </a:solidFill>
              </a:rPr>
              <a:t>The topic sentence advances the thesis statement, by providing a specific area of discussion.  In addition, this sentence controls the precise topic of the paragraph</a:t>
            </a:r>
            <a:r>
              <a:rPr lang="en-US" sz="2400" dirty="0">
                <a:solidFill>
                  <a:schemeClr val="bg2">
                    <a:lumMod val="25000"/>
                  </a:schemeClr>
                </a:solidFill>
              </a:rPr>
              <a:t>.  </a:t>
            </a:r>
            <a:r>
              <a:rPr lang="en-US" sz="2400" i="1" dirty="0">
                <a:solidFill>
                  <a:schemeClr val="bg2">
                    <a:lumMod val="25000"/>
                  </a:schemeClr>
                </a:solidFill>
              </a:rPr>
              <a:t>Everything in this paragraph will directly relate to this very important topic sentence.</a:t>
            </a:r>
            <a:r>
              <a:rPr lang="en-US" sz="2400" dirty="0">
                <a:solidFill>
                  <a:schemeClr val="bg2">
                    <a:lumMod val="25000"/>
                  </a:schemeClr>
                </a:solidFill>
              </a:rPr>
              <a:t>] </a:t>
            </a:r>
            <a:endParaRPr lang="en-US" sz="2400" dirty="0" smtClean="0">
              <a:solidFill>
                <a:schemeClr val="bg2">
                  <a:lumMod val="25000"/>
                </a:schemeClr>
              </a:solidFill>
            </a:endParaRPr>
          </a:p>
          <a:p>
            <a:pPr marL="457200" indent="-457200">
              <a:buAutoNum type="arabicPeriod" startAt="2"/>
            </a:pPr>
            <a:r>
              <a:rPr lang="en-US" sz="2400" b="1" dirty="0" smtClean="0">
                <a:solidFill>
                  <a:schemeClr val="bg2">
                    <a:lumMod val="25000"/>
                  </a:schemeClr>
                </a:solidFill>
              </a:rPr>
              <a:t>Transition.</a:t>
            </a:r>
            <a:br>
              <a:rPr lang="en-US" sz="2400" b="1" dirty="0" smtClean="0">
                <a:solidFill>
                  <a:schemeClr val="bg2">
                    <a:lumMod val="25000"/>
                  </a:schemeClr>
                </a:solidFill>
              </a:rPr>
            </a:br>
            <a:r>
              <a:rPr lang="en-US" sz="2400" dirty="0" smtClean="0">
                <a:solidFill>
                  <a:schemeClr val="bg2">
                    <a:lumMod val="25000"/>
                  </a:schemeClr>
                </a:solidFill>
              </a:rPr>
              <a:t>[Transitional words and phrases create the powerful link between the topic sentence and the source being introduced.]  </a:t>
            </a:r>
            <a:endParaRPr lang="en-US" sz="2400" b="1" dirty="0" smtClean="0">
              <a:solidFill>
                <a:schemeClr val="bg2">
                  <a:lumMod val="25000"/>
                </a:schemeClr>
              </a:solidFill>
            </a:endParaRPr>
          </a:p>
          <a:p>
            <a:endParaRPr lang="en-US" dirty="0"/>
          </a:p>
        </p:txBody>
      </p:sp>
    </p:spTree>
    <p:extLst>
      <p:ext uri="{BB962C8B-B14F-4D97-AF65-F5344CB8AC3E}">
        <p14:creationId xmlns:p14="http://schemas.microsoft.com/office/powerpoint/2010/main" val="7572620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heckerboard(across)">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additive="base">
                                        <p:cTn id="12" dur="500"/>
                                        <p:tgtEl>
                                          <p:spTgt spid="5">
                                            <p:txEl>
                                              <p:pRg st="2" end="2"/>
                                            </p:txEl>
                                          </p:spTgt>
                                        </p:tgtEl>
                                        <p:attrNameLst>
                                          <p:attrName>ppt_y</p:attrName>
                                        </p:attrNameLst>
                                      </p:cBhvr>
                                      <p:tavLst>
                                        <p:tav tm="0">
                                          <p:val>
                                            <p:strVal val="#ppt_y+#ppt_h*1.125000"/>
                                          </p:val>
                                        </p:tav>
                                        <p:tav tm="100000">
                                          <p:val>
                                            <p:strVal val="#ppt_y"/>
                                          </p:val>
                                        </p:tav>
                                      </p:tavLst>
                                    </p:anim>
                                    <p:animEffect transition="in" filter="wipe(up)">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2782" y="390744"/>
            <a:ext cx="8134908" cy="5786198"/>
          </a:xfrm>
          <a:prstGeom prst="rect">
            <a:avLst/>
          </a:prstGeom>
          <a:noFill/>
        </p:spPr>
        <p:txBody>
          <a:bodyPr wrap="square" rtlCol="0">
            <a:spAutoFit/>
          </a:bodyPr>
          <a:lstStyle/>
          <a:p>
            <a:pPr marL="457200" indent="-457200">
              <a:buFont typeface="+mj-lt"/>
              <a:buAutoNum type="arabicPeriod" startAt="3"/>
            </a:pPr>
            <a:r>
              <a:rPr lang="en-US" sz="2200" b="1" dirty="0">
                <a:solidFill>
                  <a:schemeClr val="bg2">
                    <a:lumMod val="25000"/>
                  </a:schemeClr>
                </a:solidFill>
              </a:rPr>
              <a:t>Context</a:t>
            </a:r>
            <a:r>
              <a:rPr lang="en-US" sz="2200" dirty="0">
                <a:solidFill>
                  <a:schemeClr val="bg2">
                    <a:lumMod val="25000"/>
                  </a:schemeClr>
                </a:solidFill>
              </a:rPr>
              <a:t>. </a:t>
            </a:r>
            <a:r>
              <a:rPr lang="en-US" sz="2200" dirty="0" smtClean="0">
                <a:solidFill>
                  <a:schemeClr val="bg2">
                    <a:lumMod val="25000"/>
                  </a:schemeClr>
                </a:solidFill>
              </a:rPr>
              <a:t/>
            </a:r>
            <a:br>
              <a:rPr lang="en-US" sz="2200" dirty="0" smtClean="0">
                <a:solidFill>
                  <a:schemeClr val="bg2">
                    <a:lumMod val="25000"/>
                  </a:schemeClr>
                </a:solidFill>
              </a:rPr>
            </a:br>
            <a:r>
              <a:rPr lang="en-US" sz="2200" dirty="0" smtClean="0">
                <a:solidFill>
                  <a:schemeClr val="bg2">
                    <a:lumMod val="25000"/>
                  </a:schemeClr>
                </a:solidFill>
              </a:rPr>
              <a:t>[</a:t>
            </a:r>
            <a:r>
              <a:rPr lang="en-US" sz="2200" i="1" dirty="0">
                <a:solidFill>
                  <a:schemeClr val="bg2">
                    <a:lumMod val="25000"/>
                  </a:schemeClr>
                </a:solidFill>
              </a:rPr>
              <a:t>These context sentences connect the topic sentence to the example you are about to present.  They establish the reasoning behind using a particular example, such as a quote or a paraphrase.</a:t>
            </a:r>
            <a:r>
              <a:rPr lang="en-US" sz="2200" dirty="0" smtClean="0">
                <a:solidFill>
                  <a:schemeClr val="bg2">
                    <a:lumMod val="25000"/>
                  </a:schemeClr>
                </a:solidFill>
              </a:rPr>
              <a:t>]</a:t>
            </a:r>
          </a:p>
          <a:p>
            <a:pPr marL="457200" indent="-457200">
              <a:buFont typeface="+mj-lt"/>
              <a:buAutoNum type="arabicPeriod" startAt="3"/>
            </a:pPr>
            <a:r>
              <a:rPr lang="en-US" sz="2200" b="1" dirty="0" smtClean="0">
                <a:solidFill>
                  <a:schemeClr val="bg2">
                    <a:lumMod val="25000"/>
                  </a:schemeClr>
                </a:solidFill>
              </a:rPr>
              <a:t>Example/Support</a:t>
            </a:r>
            <a:br>
              <a:rPr lang="en-US" sz="2200" b="1" dirty="0" smtClean="0">
                <a:solidFill>
                  <a:schemeClr val="bg2">
                    <a:lumMod val="25000"/>
                  </a:schemeClr>
                </a:solidFill>
              </a:rPr>
            </a:br>
            <a:r>
              <a:rPr lang="en-US" sz="2200" dirty="0" smtClean="0">
                <a:solidFill>
                  <a:schemeClr val="bg2">
                    <a:lumMod val="25000"/>
                  </a:schemeClr>
                </a:solidFill>
              </a:rPr>
              <a:t>[</a:t>
            </a:r>
            <a:r>
              <a:rPr lang="en-US" sz="2200" i="1" dirty="0">
                <a:solidFill>
                  <a:schemeClr val="bg2">
                    <a:lumMod val="25000"/>
                  </a:schemeClr>
                </a:solidFill>
              </a:rPr>
              <a:t>Once you’ve established the context for the examples or support, introduce the example with strong signal phrase.  Be sure to include the source, such as the author and the title of the source</a:t>
            </a:r>
            <a:r>
              <a:rPr lang="en-US" sz="2200" dirty="0">
                <a:solidFill>
                  <a:schemeClr val="bg2">
                    <a:lumMod val="25000"/>
                  </a:schemeClr>
                </a:solidFill>
              </a:rPr>
              <a:t>.] </a:t>
            </a:r>
          </a:p>
          <a:p>
            <a:pPr marL="342900" indent="-342900">
              <a:buFont typeface="+mj-lt"/>
              <a:buAutoNum type="arabicPeriod" startAt="5"/>
            </a:pPr>
            <a:r>
              <a:rPr lang="en-US" sz="2200" b="1" dirty="0" smtClean="0">
                <a:solidFill>
                  <a:schemeClr val="bg2">
                    <a:lumMod val="25000"/>
                  </a:schemeClr>
                </a:solidFill>
              </a:rPr>
              <a:t>Discussion</a:t>
            </a:r>
            <a:r>
              <a:rPr lang="en-US" sz="2200" dirty="0">
                <a:solidFill>
                  <a:schemeClr val="bg2">
                    <a:lumMod val="25000"/>
                  </a:schemeClr>
                </a:solidFill>
              </a:rPr>
              <a:t>.  </a:t>
            </a:r>
            <a:r>
              <a:rPr lang="en-US" sz="2200" dirty="0" smtClean="0">
                <a:solidFill>
                  <a:schemeClr val="bg2">
                    <a:lumMod val="25000"/>
                  </a:schemeClr>
                </a:solidFill>
              </a:rPr>
              <a:t/>
            </a:r>
            <a:br>
              <a:rPr lang="en-US" sz="2200" dirty="0" smtClean="0">
                <a:solidFill>
                  <a:schemeClr val="bg2">
                    <a:lumMod val="25000"/>
                  </a:schemeClr>
                </a:solidFill>
              </a:rPr>
            </a:br>
            <a:r>
              <a:rPr lang="en-US" sz="2200" dirty="0" smtClean="0">
                <a:solidFill>
                  <a:schemeClr val="bg2">
                    <a:lumMod val="25000"/>
                  </a:schemeClr>
                </a:solidFill>
              </a:rPr>
              <a:t>[</a:t>
            </a:r>
            <a:r>
              <a:rPr lang="en-US" sz="2200" i="1" dirty="0">
                <a:solidFill>
                  <a:schemeClr val="bg2">
                    <a:lumMod val="25000"/>
                  </a:schemeClr>
                </a:solidFill>
              </a:rPr>
              <a:t>Never end a paragraph with the example, such as a quote.  </a:t>
            </a:r>
            <a:r>
              <a:rPr lang="en-US" sz="2200" b="1" i="1" dirty="0">
                <a:solidFill>
                  <a:schemeClr val="bg2">
                    <a:lumMod val="25000"/>
                  </a:schemeClr>
                </a:solidFill>
              </a:rPr>
              <a:t>ALWAYS</a:t>
            </a:r>
            <a:r>
              <a:rPr lang="en-US" sz="2200" i="1" dirty="0">
                <a:solidFill>
                  <a:schemeClr val="bg2">
                    <a:lumMod val="25000"/>
                  </a:schemeClr>
                </a:solidFill>
              </a:rPr>
              <a:t> provide a discussion that explains the importance of the example to your thesis.  The discussion </a:t>
            </a:r>
            <a:r>
              <a:rPr lang="en-US" sz="2200" b="1" i="1" dirty="0">
                <a:solidFill>
                  <a:schemeClr val="bg2">
                    <a:lumMod val="25000"/>
                  </a:schemeClr>
                </a:solidFill>
              </a:rPr>
              <a:t>IS NOT</a:t>
            </a:r>
            <a:r>
              <a:rPr lang="en-US" sz="2200" i="1" dirty="0">
                <a:solidFill>
                  <a:schemeClr val="bg2">
                    <a:lumMod val="25000"/>
                  </a:schemeClr>
                </a:solidFill>
              </a:rPr>
              <a:t> a summary of the quote.  The discussion </a:t>
            </a:r>
            <a:r>
              <a:rPr lang="en-US" sz="2200" b="1" i="1" dirty="0">
                <a:solidFill>
                  <a:schemeClr val="bg2">
                    <a:lumMod val="25000"/>
                  </a:schemeClr>
                </a:solidFill>
              </a:rPr>
              <a:t>justifies </a:t>
            </a:r>
            <a:r>
              <a:rPr lang="en-US" sz="2200" i="1" dirty="0">
                <a:solidFill>
                  <a:schemeClr val="bg2">
                    <a:lumMod val="25000"/>
                  </a:schemeClr>
                </a:solidFill>
              </a:rPr>
              <a:t>the value of the example to your paragraph and to your thesis. The discussion answers the “so what?” question.</a:t>
            </a:r>
            <a:r>
              <a:rPr lang="en-US" sz="2200" dirty="0">
                <a:solidFill>
                  <a:schemeClr val="bg2">
                    <a:lumMod val="25000"/>
                  </a:schemeClr>
                </a:solidFill>
              </a:rPr>
              <a:t>]</a:t>
            </a:r>
          </a:p>
          <a:p>
            <a:pPr marL="457200" indent="-457200">
              <a:buFont typeface="+mj-lt"/>
              <a:buAutoNum type="arabicPeriod" startAt="3"/>
            </a:pPr>
            <a:endParaRPr lang="en-US" dirty="0">
              <a:solidFill>
                <a:schemeClr val="bg2">
                  <a:lumMod val="25000"/>
                </a:schemeClr>
              </a:solidFill>
            </a:endParaRPr>
          </a:p>
        </p:txBody>
      </p:sp>
    </p:spTree>
    <p:extLst>
      <p:ext uri="{BB962C8B-B14F-4D97-AF65-F5344CB8AC3E}">
        <p14:creationId xmlns:p14="http://schemas.microsoft.com/office/powerpoint/2010/main" val="170303163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Example </a:t>
            </a:r>
            <a:endParaRPr lang="en-US"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73517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875" y="374637"/>
            <a:ext cx="8347955" cy="5262979"/>
          </a:xfrm>
          <a:prstGeom prst="rect">
            <a:avLst/>
          </a:prstGeom>
          <a:noFill/>
        </p:spPr>
        <p:txBody>
          <a:bodyPr wrap="square" rtlCol="0">
            <a:spAutoFit/>
          </a:bodyPr>
          <a:lstStyle/>
          <a:p>
            <a:r>
              <a:rPr lang="en-US" sz="2400" dirty="0" smtClean="0">
                <a:solidFill>
                  <a:srgbClr val="FF0000"/>
                </a:solidFill>
              </a:rPr>
              <a:t>[</a:t>
            </a:r>
            <a:r>
              <a:rPr lang="en-US" sz="2400" b="1" dirty="0" smtClean="0">
                <a:solidFill>
                  <a:srgbClr val="FF0000"/>
                </a:solidFill>
              </a:rPr>
              <a:t>Topic Sentence</a:t>
            </a:r>
            <a:r>
              <a:rPr lang="en-US" sz="2400" dirty="0" smtClean="0">
                <a:solidFill>
                  <a:srgbClr val="FF0000"/>
                </a:solidFill>
              </a:rPr>
              <a:t>] Though cell phones have many valuable and valid uses, they are, nevertheless, disruptive. </a:t>
            </a:r>
            <a:r>
              <a:rPr lang="en-US" sz="2400" dirty="0" smtClean="0">
                <a:solidFill>
                  <a:schemeClr val="bg1"/>
                </a:solidFill>
              </a:rPr>
              <a:t>Various authors have commented on this very dilemma. </a:t>
            </a:r>
            <a:r>
              <a:rPr lang="en-US" sz="2400" b="1" dirty="0" smtClean="0">
                <a:solidFill>
                  <a:schemeClr val="bg1"/>
                </a:solidFill>
              </a:rPr>
              <a:t>[Introduce Source] </a:t>
            </a:r>
            <a:r>
              <a:rPr lang="en-US" sz="2400" dirty="0" smtClean="0">
                <a:solidFill>
                  <a:schemeClr val="bg1"/>
                </a:solidFill>
              </a:rPr>
              <a:t>Paul Goldberger in his essay “Disconnected Urbanism” </a:t>
            </a:r>
            <a:r>
              <a:rPr lang="en-US" sz="2400" b="1" dirty="0" smtClean="0">
                <a:solidFill>
                  <a:schemeClr val="bg1"/>
                </a:solidFill>
              </a:rPr>
              <a:t>[Context] </a:t>
            </a:r>
            <a:r>
              <a:rPr lang="en-US" sz="2400" dirty="0" smtClean="0">
                <a:solidFill>
                  <a:schemeClr val="bg1"/>
                </a:solidFill>
              </a:rPr>
              <a:t>comments that cell phones have moved into places where they don’t belong.  </a:t>
            </a:r>
            <a:r>
              <a:rPr lang="en-US" sz="2400" b="1" dirty="0" smtClean="0">
                <a:solidFill>
                  <a:schemeClr val="bg1"/>
                </a:solidFill>
              </a:rPr>
              <a:t>[Example/Support] </a:t>
            </a:r>
            <a:r>
              <a:rPr lang="en-US" sz="2400" dirty="0" smtClean="0">
                <a:solidFill>
                  <a:schemeClr val="bg1"/>
                </a:solidFill>
              </a:rPr>
              <a:t>He writes, “When you are in a forest, you want to experience its woodsiness; when you are on the beach, you want to feel connected to sand and surf” (236). </a:t>
            </a:r>
            <a:r>
              <a:rPr lang="en-US" sz="2400" dirty="0">
                <a:solidFill>
                  <a:schemeClr val="bg1"/>
                </a:solidFill>
              </a:rPr>
              <a:t> </a:t>
            </a:r>
            <a:r>
              <a:rPr lang="en-US" sz="2400" b="1" dirty="0" smtClean="0">
                <a:solidFill>
                  <a:schemeClr val="bg1"/>
                </a:solidFill>
              </a:rPr>
              <a:t>[Discussion] </a:t>
            </a:r>
            <a:r>
              <a:rPr lang="en-US" sz="2400" dirty="0" smtClean="0">
                <a:solidFill>
                  <a:schemeClr val="bg1"/>
                </a:solidFill>
              </a:rPr>
              <a:t>The problem is that we do not experience those very wonderful moments because technology has permeated every aspect of our existence.  We cannot bother to take time to enjoy the place we occupy at the moment without being connected to the virtual world at the same time.  As a result, we disrupt our own opportunities to enjoy our surroundings.</a:t>
            </a:r>
            <a:endParaRPr lang="en-US" sz="2400" dirty="0">
              <a:solidFill>
                <a:schemeClr val="bg1"/>
              </a:solidFill>
            </a:endParaRPr>
          </a:p>
        </p:txBody>
      </p:sp>
    </p:spTree>
    <p:extLst>
      <p:ext uri="{BB962C8B-B14F-4D97-AF65-F5344CB8AC3E}">
        <p14:creationId xmlns:p14="http://schemas.microsoft.com/office/powerpoint/2010/main" val="19818692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875" y="374637"/>
            <a:ext cx="8347955" cy="5632310"/>
          </a:xfrm>
          <a:prstGeom prst="rect">
            <a:avLst/>
          </a:prstGeom>
          <a:noFill/>
        </p:spPr>
        <p:txBody>
          <a:bodyPr wrap="square" rtlCol="0">
            <a:spAutoFit/>
          </a:bodyPr>
          <a:lstStyle/>
          <a:p>
            <a:r>
              <a:rPr lang="en-US" sz="2400" dirty="0" smtClean="0"/>
              <a:t>[</a:t>
            </a:r>
            <a:r>
              <a:rPr lang="en-US" sz="2400" b="1" dirty="0" smtClean="0"/>
              <a:t>Topic Sentence</a:t>
            </a:r>
            <a:r>
              <a:rPr lang="en-US" sz="2400" dirty="0" smtClean="0"/>
              <a:t>] Though cell phones have many valuable and valid uses, they are, nevertheless, disruptive</a:t>
            </a:r>
            <a:r>
              <a:rPr lang="en-US" sz="2400" dirty="0" smtClean="0">
                <a:solidFill>
                  <a:srgbClr val="FF0000"/>
                </a:solidFill>
              </a:rPr>
              <a:t>.  </a:t>
            </a:r>
            <a:r>
              <a:rPr lang="en-US" sz="2400" b="1" dirty="0" smtClean="0">
                <a:solidFill>
                  <a:srgbClr val="FF0000"/>
                </a:solidFill>
              </a:rPr>
              <a:t>[Transition] </a:t>
            </a:r>
            <a:r>
              <a:rPr lang="en-US" sz="2400" dirty="0" smtClean="0">
                <a:solidFill>
                  <a:srgbClr val="FF0000"/>
                </a:solidFill>
              </a:rPr>
              <a:t>Various authors have commented on this very dilemma. </a:t>
            </a:r>
            <a:r>
              <a:rPr lang="en-US" sz="2400" b="1" dirty="0" smtClean="0">
                <a:solidFill>
                  <a:srgbClr val="FFFFFF"/>
                </a:solidFill>
              </a:rPr>
              <a:t>[Introduce Source] </a:t>
            </a:r>
            <a:r>
              <a:rPr lang="en-US" sz="2400" dirty="0" smtClean="0">
                <a:solidFill>
                  <a:srgbClr val="FFFFFF"/>
                </a:solidFill>
              </a:rPr>
              <a:t>Paul Goldberger in his essay “Disconnected Urbanism” </a:t>
            </a:r>
            <a:r>
              <a:rPr lang="en-US" sz="2400" b="1" dirty="0" smtClean="0">
                <a:solidFill>
                  <a:srgbClr val="FFFFFF"/>
                </a:solidFill>
              </a:rPr>
              <a:t>[Context] </a:t>
            </a:r>
            <a:r>
              <a:rPr lang="en-US" sz="2400" dirty="0" smtClean="0">
                <a:solidFill>
                  <a:srgbClr val="FFFFFF"/>
                </a:solidFill>
              </a:rPr>
              <a:t>comments that cell phones have moved into places where they don’t belong.  </a:t>
            </a:r>
            <a:r>
              <a:rPr lang="en-US" sz="2400" b="1" dirty="0" smtClean="0">
                <a:solidFill>
                  <a:srgbClr val="FFFFFF"/>
                </a:solidFill>
              </a:rPr>
              <a:t>[Example/Support] </a:t>
            </a:r>
            <a:r>
              <a:rPr lang="en-US" sz="2400" dirty="0" smtClean="0">
                <a:solidFill>
                  <a:srgbClr val="FFFFFF"/>
                </a:solidFill>
              </a:rPr>
              <a:t>He writes, “When you are in a forest, you want to experience its woodsiness; when you are on the beach, you want to feel connected to sand and surf” (236). </a:t>
            </a:r>
            <a:r>
              <a:rPr lang="en-US" sz="2400" dirty="0">
                <a:solidFill>
                  <a:srgbClr val="FFFFFF"/>
                </a:solidFill>
              </a:rPr>
              <a:t> </a:t>
            </a:r>
            <a:r>
              <a:rPr lang="en-US" sz="2400" b="1" dirty="0" smtClean="0">
                <a:solidFill>
                  <a:srgbClr val="FFFFFF"/>
                </a:solidFill>
              </a:rPr>
              <a:t>[Discussion] </a:t>
            </a:r>
            <a:r>
              <a:rPr lang="en-US" sz="2400" dirty="0" smtClean="0">
                <a:solidFill>
                  <a:srgbClr val="FFFFFF"/>
                </a:solidFill>
              </a:rPr>
              <a:t>The problem is that we do not experience those very wonderful moments because technology has permeated every aspect of our existence.  We cannot bother to take time to enjoy the place we occupy at the moment without being connected to the virtual world at the same time.  As a result, we disrupt our own opportunities to enjoy our surroundings.</a:t>
            </a:r>
            <a:endParaRPr lang="en-US" sz="2400" dirty="0">
              <a:solidFill>
                <a:srgbClr val="FFFFFF"/>
              </a:solidFill>
            </a:endParaRPr>
          </a:p>
        </p:txBody>
      </p:sp>
    </p:spTree>
    <p:extLst>
      <p:ext uri="{BB962C8B-B14F-4D97-AF65-F5344CB8AC3E}">
        <p14:creationId xmlns:p14="http://schemas.microsoft.com/office/powerpoint/2010/main" val="215148449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875" y="374637"/>
            <a:ext cx="8347955" cy="5632310"/>
          </a:xfrm>
          <a:prstGeom prst="rect">
            <a:avLst/>
          </a:prstGeom>
          <a:noFill/>
        </p:spPr>
        <p:txBody>
          <a:bodyPr wrap="square" rtlCol="0">
            <a:spAutoFit/>
          </a:bodyPr>
          <a:lstStyle/>
          <a:p>
            <a:r>
              <a:rPr lang="en-US" sz="2400" dirty="0" smtClean="0"/>
              <a:t>[</a:t>
            </a:r>
            <a:r>
              <a:rPr lang="en-US" sz="2400" b="1" dirty="0" smtClean="0"/>
              <a:t>Topic Sentence</a:t>
            </a:r>
            <a:r>
              <a:rPr lang="en-US" sz="2400" dirty="0" smtClean="0"/>
              <a:t>] Though cell phones have many valuable and valid uses, they are, nevertheless, disruptive.  </a:t>
            </a:r>
            <a:r>
              <a:rPr lang="en-US" sz="2400" b="1" dirty="0" smtClean="0"/>
              <a:t>[Transition] </a:t>
            </a:r>
            <a:r>
              <a:rPr lang="en-US" sz="2400" dirty="0" smtClean="0"/>
              <a:t>Various authors have commented on this very dilemma. </a:t>
            </a:r>
            <a:r>
              <a:rPr lang="en-US" sz="2400" b="1" dirty="0" smtClean="0">
                <a:solidFill>
                  <a:srgbClr val="FF0000"/>
                </a:solidFill>
              </a:rPr>
              <a:t>[Introduce Source] </a:t>
            </a:r>
            <a:r>
              <a:rPr lang="en-US" sz="2400" dirty="0" smtClean="0">
                <a:solidFill>
                  <a:srgbClr val="FF0000"/>
                </a:solidFill>
              </a:rPr>
              <a:t>Paul Goldberger in his essay “Disconnected Urbanism” </a:t>
            </a:r>
            <a:r>
              <a:rPr lang="en-US" sz="2400" b="1" dirty="0" smtClean="0">
                <a:solidFill>
                  <a:srgbClr val="FFFFFF"/>
                </a:solidFill>
              </a:rPr>
              <a:t>[Context] </a:t>
            </a:r>
            <a:r>
              <a:rPr lang="en-US" sz="2400" dirty="0" smtClean="0">
                <a:solidFill>
                  <a:srgbClr val="FFFFFF"/>
                </a:solidFill>
              </a:rPr>
              <a:t>comments that cell phones have moved into places where they don’t belong.  </a:t>
            </a:r>
            <a:r>
              <a:rPr lang="en-US" sz="2400" b="1" dirty="0" smtClean="0">
                <a:solidFill>
                  <a:srgbClr val="FFFFFF"/>
                </a:solidFill>
              </a:rPr>
              <a:t>[Example/Support] </a:t>
            </a:r>
            <a:r>
              <a:rPr lang="en-US" sz="2400" dirty="0" smtClean="0">
                <a:solidFill>
                  <a:srgbClr val="FFFFFF"/>
                </a:solidFill>
              </a:rPr>
              <a:t>He writes, “When you are in a forest, you want to experience its woodsiness; when you are on the beach, you want to feel connected to sand and surf” (236). </a:t>
            </a:r>
            <a:r>
              <a:rPr lang="en-US" sz="2400" dirty="0">
                <a:solidFill>
                  <a:srgbClr val="FFFFFF"/>
                </a:solidFill>
              </a:rPr>
              <a:t> </a:t>
            </a:r>
            <a:r>
              <a:rPr lang="en-US" sz="2400" b="1" dirty="0" smtClean="0">
                <a:solidFill>
                  <a:srgbClr val="FFFFFF"/>
                </a:solidFill>
              </a:rPr>
              <a:t>[Discussion] </a:t>
            </a:r>
            <a:r>
              <a:rPr lang="en-US" sz="2400" dirty="0" smtClean="0">
                <a:solidFill>
                  <a:srgbClr val="FFFFFF"/>
                </a:solidFill>
              </a:rPr>
              <a:t>The problem is that we do not experience those very wonderful moments because technology has permeated every aspect of our existence.  We cannot bother to take time to enjoy the place we occupy at the moment without being connected to the virtual world at the same time.  As a result, we disrupt our own opportunities to enjoy our surroundings.</a:t>
            </a:r>
            <a:endParaRPr lang="en-US" sz="2400" dirty="0">
              <a:solidFill>
                <a:srgbClr val="FFFFFF"/>
              </a:solidFill>
            </a:endParaRPr>
          </a:p>
        </p:txBody>
      </p:sp>
    </p:spTree>
    <p:extLst>
      <p:ext uri="{BB962C8B-B14F-4D97-AF65-F5344CB8AC3E}">
        <p14:creationId xmlns:p14="http://schemas.microsoft.com/office/powerpoint/2010/main" val="311374996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1207</TotalTime>
  <Words>1323</Words>
  <Application>Microsoft Macintosh PowerPoint</Application>
  <PresentationFormat>On-screen Show (4:3)</PresentationFormat>
  <Paragraphs>36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Paragraph Components</vt:lpstr>
      <vt:lpstr>Five Key Elements</vt:lpstr>
      <vt:lpstr>PowerPoint Presentation</vt:lpstr>
      <vt:lpstr>PowerPoint Presentation</vt:lpstr>
      <vt:lpstr>Example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In-Class Exercise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Paragraph Components</dc:title>
  <dc:creator>Denise Mitchell</dc:creator>
  <cp:lastModifiedBy>Denise Mitchell</cp:lastModifiedBy>
  <cp:revision>26</cp:revision>
  <dcterms:created xsi:type="dcterms:W3CDTF">2012-10-07T03:08:17Z</dcterms:created>
  <dcterms:modified xsi:type="dcterms:W3CDTF">2016-03-16T16:10:21Z</dcterms:modified>
</cp:coreProperties>
</file>